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50"/>
  </p:notesMasterIdLst>
  <p:sldIdLst>
    <p:sldId id="256" r:id="rId2"/>
    <p:sldId id="367" r:id="rId3"/>
    <p:sldId id="757" r:id="rId4"/>
    <p:sldId id="758" r:id="rId5"/>
    <p:sldId id="759" r:id="rId6"/>
    <p:sldId id="799" r:id="rId7"/>
    <p:sldId id="761" r:id="rId8"/>
    <p:sldId id="760" r:id="rId9"/>
    <p:sldId id="762" r:id="rId10"/>
    <p:sldId id="763" r:id="rId11"/>
    <p:sldId id="764" r:id="rId12"/>
    <p:sldId id="765" r:id="rId13"/>
    <p:sldId id="766" r:id="rId14"/>
    <p:sldId id="767" r:id="rId15"/>
    <p:sldId id="768" r:id="rId16"/>
    <p:sldId id="769" r:id="rId17"/>
    <p:sldId id="770" r:id="rId18"/>
    <p:sldId id="771" r:id="rId19"/>
    <p:sldId id="772" r:id="rId20"/>
    <p:sldId id="773" r:id="rId21"/>
    <p:sldId id="774" r:id="rId22"/>
    <p:sldId id="775" r:id="rId23"/>
    <p:sldId id="776" r:id="rId24"/>
    <p:sldId id="777" r:id="rId25"/>
    <p:sldId id="778" r:id="rId26"/>
    <p:sldId id="779" r:id="rId27"/>
    <p:sldId id="780" r:id="rId28"/>
    <p:sldId id="781" r:id="rId29"/>
    <p:sldId id="800" r:id="rId30"/>
    <p:sldId id="782" r:id="rId31"/>
    <p:sldId id="783" r:id="rId32"/>
    <p:sldId id="801" r:id="rId33"/>
    <p:sldId id="785" r:id="rId34"/>
    <p:sldId id="786" r:id="rId35"/>
    <p:sldId id="787" r:id="rId36"/>
    <p:sldId id="788" r:id="rId37"/>
    <p:sldId id="804" r:id="rId38"/>
    <p:sldId id="789" r:id="rId39"/>
    <p:sldId id="790" r:id="rId40"/>
    <p:sldId id="791" r:id="rId41"/>
    <p:sldId id="795" r:id="rId42"/>
    <p:sldId id="796" r:id="rId43"/>
    <p:sldId id="797" r:id="rId44"/>
    <p:sldId id="806" r:id="rId45"/>
    <p:sldId id="805" r:id="rId46"/>
    <p:sldId id="793" r:id="rId47"/>
    <p:sldId id="807" r:id="rId48"/>
    <p:sldId id="808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13476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PROJEKTOVANJE  TV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573" y="0"/>
            <a:ext cx="9766853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006" y="1600507"/>
            <a:ext cx="10797988" cy="518129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Sadržaj glavnog prozora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6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882" y="66722"/>
            <a:ext cx="7762236" cy="679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9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901" y="38100"/>
            <a:ext cx="8229998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23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942" y="93316"/>
            <a:ext cx="7506115" cy="667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8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430" y="76202"/>
            <a:ext cx="7623874" cy="39277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3276600"/>
            <a:ext cx="7615504" cy="353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45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58" r="3054" b="5459"/>
          <a:stretch/>
        </p:blipFill>
        <p:spPr>
          <a:xfrm>
            <a:off x="4191000" y="85399"/>
            <a:ext cx="7896225" cy="669640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Satnica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glavnog prozora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0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4612" y="381000"/>
            <a:ext cx="10781188" cy="64008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Forma </a:t>
            </a:r>
          </a:p>
          <a:p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ekrana</a:t>
            </a:r>
            <a:endParaRPr lang="en-US" sz="2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18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6566" y="116207"/>
            <a:ext cx="8218867" cy="674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642" y="38100"/>
            <a:ext cx="9928715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40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6289" y="1499673"/>
            <a:ext cx="9279422" cy="530117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Tematski blokovi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88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12"/>
          <a:stretch/>
        </p:blipFill>
        <p:spPr>
          <a:xfrm>
            <a:off x="3733800" y="167327"/>
            <a:ext cx="8383454" cy="661447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Sadržaj projekta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5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24" y="1609725"/>
            <a:ext cx="12032551" cy="517207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Krol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26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0982" y="89302"/>
            <a:ext cx="7890035" cy="667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8740" y="104775"/>
            <a:ext cx="949452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59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306" y="67350"/>
            <a:ext cx="9525387" cy="672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27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2" y="38100"/>
            <a:ext cx="11077575" cy="670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19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" y="152400"/>
            <a:ext cx="11399519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59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29" y="111633"/>
            <a:ext cx="11612941" cy="663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63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726" y="110109"/>
            <a:ext cx="11352547" cy="663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6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000"/>
          <a:stretch/>
        </p:blipFill>
        <p:spPr>
          <a:xfrm>
            <a:off x="1960882" y="1629312"/>
            <a:ext cx="8270236" cy="511438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Pozadine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61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438"/>
          <a:stretch/>
        </p:blipFill>
        <p:spPr>
          <a:xfrm>
            <a:off x="1981200" y="1707575"/>
            <a:ext cx="8153400" cy="499802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Pozadine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3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000" dirty="0">
              <a:latin typeface="Corbel" pitchFamily="34" charset="0"/>
            </a:endParaRPr>
          </a:p>
          <a:p>
            <a:pPr marL="1076325" lvl="4" indent="-2667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Potrebna je </a:t>
            </a:r>
            <a:r>
              <a:rPr lang="vi-VN" sz="2400" dirty="0">
                <a:latin typeface="Corbel" pitchFamily="34" charset="0"/>
              </a:rPr>
              <a:t>nov</a:t>
            </a:r>
            <a:r>
              <a:rPr lang="sr-Latn-RS" sz="2400" dirty="0">
                <a:latin typeface="Corbel" pitchFamily="34" charset="0"/>
              </a:rPr>
              <a:t>a</a:t>
            </a:r>
            <a:r>
              <a:rPr lang="vi-VN" sz="2400" dirty="0">
                <a:latin typeface="Corbel" pitchFamily="34" charset="0"/>
              </a:rPr>
              <a:t> programsk</a:t>
            </a:r>
            <a:r>
              <a:rPr lang="sr-Latn-RS" sz="2400" dirty="0">
                <a:latin typeface="Corbel" pitchFamily="34" charset="0"/>
              </a:rPr>
              <a:t>a</a:t>
            </a:r>
            <a:r>
              <a:rPr lang="vi-VN" sz="2400" dirty="0">
                <a:latin typeface="Corbel" pitchFamily="34" charset="0"/>
              </a:rPr>
              <a:t> koncepcij</a:t>
            </a:r>
            <a:r>
              <a:rPr lang="sr-Latn-RS" sz="2400" dirty="0">
                <a:latin typeface="Corbel" pitchFamily="34" charset="0"/>
              </a:rPr>
              <a:t>a</a:t>
            </a:r>
            <a:r>
              <a:rPr lang="vi-VN" sz="2400" dirty="0">
                <a:latin typeface="Corbel" pitchFamily="34" charset="0"/>
              </a:rPr>
              <a:t>, kako bi gledaoci dobili različit i poseban program po novim standardima, a ne još nekoliko sati  programa više. </a:t>
            </a:r>
            <a:endParaRPr lang="sr-Latn-RS" sz="2400" dirty="0">
              <a:latin typeface="Corbel" pitchFamily="34" charset="0"/>
            </a:endParaRPr>
          </a:p>
          <a:p>
            <a:pPr marL="1076325" lvl="4" indent="-26670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1076325" lvl="4" indent="-2667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Ova tvrdnja  zasnovana je na sledećim hipotezama:</a:t>
            </a:r>
            <a:endParaRPr lang="sr-Latn-RS" sz="2400" dirty="0">
              <a:latin typeface="Corbel" pitchFamily="34" charset="0"/>
            </a:endParaRPr>
          </a:p>
          <a:p>
            <a:pPr marL="809625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1939798" lvl="7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da je narasla potreba za domaćim specijalizovanim TV kanalima</a:t>
            </a:r>
            <a:endParaRPr lang="sr-Latn-RS" sz="2400" dirty="0">
              <a:latin typeface="Corbel" pitchFamily="34" charset="0"/>
            </a:endParaRPr>
          </a:p>
          <a:p>
            <a:pPr marL="1939798" lvl="7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000" dirty="0">
              <a:latin typeface="Corbel" pitchFamily="34" charset="0"/>
            </a:endParaRPr>
          </a:p>
          <a:p>
            <a:pPr marL="1939798" lvl="7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da je potrebno omogućiti bolju percepciju ponude pomoću koncepcije – određen sadržaj za  određenu ciljnu grupu</a:t>
            </a:r>
            <a:endParaRPr lang="sr-Latn-RS" sz="2400" dirty="0">
              <a:latin typeface="Corbel" pitchFamily="34" charset="0"/>
            </a:endParaRPr>
          </a:p>
          <a:p>
            <a:pPr marL="1939798" lvl="7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000" dirty="0">
              <a:latin typeface="Corbel" pitchFamily="34" charset="0"/>
            </a:endParaRPr>
          </a:p>
          <a:p>
            <a:pPr marL="1939798" lvl="7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da je neophodno objediniti ponudu informacija i potražnju na jednom mestu</a:t>
            </a:r>
            <a:endParaRPr lang="sr-Latn-RS" sz="2400" dirty="0">
              <a:latin typeface="Corbel" pitchFamily="34" charset="0"/>
            </a:endParaRPr>
          </a:p>
          <a:p>
            <a:pPr marL="1939798" lvl="7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000" dirty="0">
              <a:latin typeface="Corbel" pitchFamily="34" charset="0"/>
            </a:endParaRPr>
          </a:p>
          <a:p>
            <a:pPr marL="1939798" lvl="7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da je imperativ stvaranje dvosmerne komunikacije sa gledaocima.</a:t>
            </a:r>
          </a:p>
          <a:p>
            <a:pPr marL="1939798" lvl="7" indent="-285750">
              <a:spcBef>
                <a:spcPts val="0"/>
              </a:spcBef>
              <a:buSzPct val="80000"/>
              <a:buFont typeface="Wingdings" pitchFamily="2" charset="2"/>
              <a:buChar char="§"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Šta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65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8878" y="76200"/>
            <a:ext cx="8047286" cy="6681808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Tehnička baza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31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810" y="160721"/>
            <a:ext cx="5449590" cy="653655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Radni prostor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83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7" t="26386" r="6456" b="2772"/>
          <a:stretch/>
        </p:blipFill>
        <p:spPr>
          <a:xfrm>
            <a:off x="3892550" y="76200"/>
            <a:ext cx="8223250" cy="669607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Kadrovi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B1EC91-BE8D-A324-ACBB-0802508E2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4699455"/>
            <a:ext cx="5608806" cy="207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57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532" b="4082"/>
          <a:stretch/>
        </p:blipFill>
        <p:spPr>
          <a:xfrm>
            <a:off x="154697" y="2286000"/>
            <a:ext cx="11882606" cy="38100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Ulazni troškovi (2017.)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55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8" r="6696" b="6383"/>
          <a:stretch/>
        </p:blipFill>
        <p:spPr>
          <a:xfrm>
            <a:off x="443345" y="1752600"/>
            <a:ext cx="11305309" cy="48768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Honorari na mesečnom nivou (2017.)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67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9" t="1511" r="1051" b="1814"/>
          <a:stretch/>
        </p:blipFill>
        <p:spPr>
          <a:xfrm>
            <a:off x="2286000" y="1557184"/>
            <a:ext cx="7543800" cy="519143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Ukupni mesečni troškovi (2017.)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08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075" y="2456252"/>
            <a:ext cx="11477849" cy="346949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Projekcija prihoda (2017.)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43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97" y="2362200"/>
            <a:ext cx="11573806" cy="3477004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Projekcija prihoda (2017.)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32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812" y="135081"/>
            <a:ext cx="11536375" cy="658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20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512" y="82254"/>
            <a:ext cx="8212975" cy="6693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05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506200" cy="5410200"/>
          </a:xfrm>
        </p:spPr>
        <p:txBody>
          <a:bodyPr>
            <a:normAutofit/>
          </a:bodyPr>
          <a:lstStyle/>
          <a:p>
            <a:pPr marL="1336294" lvl="4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400" dirty="0">
                <a:latin typeface="Corbel" pitchFamily="34" charset="0"/>
              </a:rPr>
              <a:t>Orijentacija budućeg TV kanala zasniva se na:</a:t>
            </a: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000" dirty="0">
              <a:latin typeface="Corbel" pitchFamily="34" charset="0"/>
            </a:endParaRP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opredeljenosti za tržište i profit</a:t>
            </a: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stručnosti redakcije i produkcije kao osnova celokupnog delovanja</a:t>
            </a: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preduzimljivosti</a:t>
            </a: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markentiškom pristupu u programskoj i poslovnoj politici</a:t>
            </a: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fleksibilnoj i vrlo pokretljivoj unutrašnjoj organizaciji</a:t>
            </a: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originalnom pristupu programskoj koncepciji</a:t>
            </a:r>
          </a:p>
          <a:p>
            <a:pPr marL="1939798" lvl="7" indent="-285750">
              <a:spcBef>
                <a:spcPts val="0"/>
              </a:spcBef>
              <a:buSzPct val="80000"/>
              <a:buFont typeface="Wingdings" pitchFamily="2" charset="2"/>
              <a:buChar char="§"/>
            </a:pPr>
            <a:endParaRPr lang="sr-Latn-RS" sz="1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Programska koncepcija je modularnog tipa tako da se programski sadržaji mogu dodavati i menjati u skladu sa odzivom publike a bez uticaja na tehnološki proces, kadrovske potrebe i utvrđenu finansijsku konstrukciju.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Šta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04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3357" y="101643"/>
            <a:ext cx="9225285" cy="665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16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96" y="762000"/>
            <a:ext cx="11926807" cy="561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47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588" y="159327"/>
            <a:ext cx="11046824" cy="653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89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245966"/>
            <a:ext cx="7757160" cy="642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54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83" r="20432" b="51666"/>
          <a:stretch/>
        </p:blipFill>
        <p:spPr>
          <a:xfrm>
            <a:off x="1440003" y="1799383"/>
            <a:ext cx="9235794" cy="470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47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64" t="48334" r="20433" b="10174"/>
          <a:stretch/>
        </p:blipFill>
        <p:spPr>
          <a:xfrm>
            <a:off x="1676400" y="1752600"/>
            <a:ext cx="8908869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81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801" y="138207"/>
            <a:ext cx="4267200" cy="656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27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6E2643-3C3C-2CA8-1D7A-909561FF79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89EF1-4773-6B4A-B8B4-4C105B73A7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629519-5AAD-0EEB-4FD7-D4FFD23912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388"/>
          <a:stretch>
            <a:fillRect/>
          </a:stretch>
        </p:blipFill>
        <p:spPr>
          <a:xfrm>
            <a:off x="1409700" y="93397"/>
            <a:ext cx="9296400" cy="667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894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E07503-BA72-C020-50B2-C0B9D21D48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F21C07-2779-33B5-0DA8-F5D83C1CD0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0465B7-E28A-9A5C-40D4-D65158D7FF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333"/>
          <a:stretch>
            <a:fillRect/>
          </a:stretch>
        </p:blipFill>
        <p:spPr>
          <a:xfrm>
            <a:off x="2743200" y="120744"/>
            <a:ext cx="6858000" cy="661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37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447800"/>
            <a:ext cx="12496800" cy="5410200"/>
          </a:xfrm>
        </p:spPr>
        <p:txBody>
          <a:bodyPr>
            <a:normAutofit lnSpcReduction="10000"/>
          </a:bodyPr>
          <a:lstStyle/>
          <a:p>
            <a:pPr marL="984314" lvl="2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b="1" dirty="0">
                <a:latin typeface="Corbel" pitchFamily="34" charset="0"/>
              </a:rPr>
              <a:t>Naziv</a:t>
            </a:r>
            <a:r>
              <a:rPr lang="vi-VN" dirty="0">
                <a:latin typeface="Corbel" pitchFamily="34" charset="0"/>
              </a:rPr>
              <a:t> – OZON</a:t>
            </a:r>
          </a:p>
          <a:p>
            <a:pPr marL="984314" lvl="2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b="1" dirty="0">
                <a:latin typeface="Corbel" pitchFamily="34" charset="0"/>
              </a:rPr>
              <a:t>Logotip</a:t>
            </a:r>
            <a:r>
              <a:rPr lang="vi-VN" dirty="0">
                <a:latin typeface="Corbel" pitchFamily="34" charset="0"/>
              </a:rPr>
              <a:t> - Oɜ</a:t>
            </a:r>
          </a:p>
          <a:p>
            <a:pPr marL="984314" lvl="2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b="1" dirty="0">
                <a:latin typeface="Corbel" pitchFamily="34" charset="0"/>
              </a:rPr>
              <a:t>Programska koncepcija </a:t>
            </a:r>
            <a:r>
              <a:rPr lang="vi-VN" dirty="0">
                <a:latin typeface="Corbel" pitchFamily="34" charset="0"/>
              </a:rPr>
              <a:t>– hidro-meteorološki izveštaji, prognoze i informacije o saobraćaju </a:t>
            </a:r>
          </a:p>
          <a:p>
            <a:pPr marL="984314" lvl="2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b="1" dirty="0">
                <a:latin typeface="Corbel" pitchFamily="34" charset="0"/>
              </a:rPr>
              <a:t>Struktura</a:t>
            </a:r>
            <a:r>
              <a:rPr lang="vi-VN" dirty="0">
                <a:latin typeface="Corbel" pitchFamily="34" charset="0"/>
              </a:rPr>
              <a:t> – informativno-servisni sadržaji</a:t>
            </a:r>
          </a:p>
          <a:p>
            <a:pPr marL="984314" lvl="2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b="1" dirty="0">
                <a:latin typeface="Corbel" pitchFamily="34" charset="0"/>
              </a:rPr>
              <a:t>Tehnološki načini </a:t>
            </a:r>
            <a:r>
              <a:rPr lang="vi-VN" dirty="0">
                <a:latin typeface="Corbel" pitchFamily="34" charset="0"/>
              </a:rPr>
              <a:t>– program „uživo“ / VTR / el. grafika</a:t>
            </a:r>
          </a:p>
          <a:p>
            <a:pPr marL="984314" lvl="2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b="1" dirty="0">
                <a:latin typeface="Corbel" pitchFamily="34" charset="0"/>
              </a:rPr>
              <a:t>Dinamika i obim emitovanja </a:t>
            </a:r>
            <a:r>
              <a:rPr lang="vi-VN" dirty="0">
                <a:latin typeface="Corbel" pitchFamily="34" charset="0"/>
              </a:rPr>
              <a:t>– 24/7</a:t>
            </a:r>
          </a:p>
          <a:p>
            <a:pPr marL="984314" lvl="2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b="1" dirty="0">
                <a:latin typeface="Corbel" pitchFamily="34" charset="0"/>
              </a:rPr>
              <a:t>Platforma</a:t>
            </a:r>
            <a:r>
              <a:rPr lang="vi-VN" dirty="0">
                <a:latin typeface="Corbel" pitchFamily="34" charset="0"/>
              </a:rPr>
              <a:t> – kablovska TV, WEB, Android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2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Programski sadržaji tematski obuhvataju hidro-meteorološko-saobraćajne podatke (trenutno stanje i prognozu)</a:t>
            </a:r>
            <a:r>
              <a:rPr lang="sr-Latn-RS" dirty="0">
                <a:latin typeface="Corbel" pitchFamily="34" charset="0"/>
              </a:rPr>
              <a:t>.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5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Okosnica programske šeme:</a:t>
            </a:r>
            <a:endParaRPr lang="sr-Latn-RS" dirty="0">
              <a:latin typeface="Corbel" pitchFamily="34" charset="0"/>
            </a:endParaRPr>
          </a:p>
          <a:p>
            <a:pPr marL="1816418" lvl="6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vremenski izveštaji i prognoze</a:t>
            </a:r>
          </a:p>
          <a:p>
            <a:pPr marL="1816418" lvl="6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stanje na putevima</a:t>
            </a:r>
          </a:p>
          <a:p>
            <a:pPr marL="1816418" lvl="6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izveštaji i prognoze o vodostaju </a:t>
            </a: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Šta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84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01" t="50000" r="20887"/>
          <a:stretch/>
        </p:blipFill>
        <p:spPr>
          <a:xfrm>
            <a:off x="5257800" y="155787"/>
            <a:ext cx="6934200" cy="662601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Varijanta 1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F0BCD6-9CE0-A391-11CA-B5668EEB6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95" y="2590800"/>
            <a:ext cx="5204235" cy="4141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18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82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336294" lvl="4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Između vremenske prognoze i stanja na putevima, emituju se specijalizovani tematski blokovi na svakih sat vremena, u petom, dvadesetom, tridesetpetom i pedesetom minutu, u trajanju od 10 minuta. </a:t>
            </a:r>
            <a:endParaRPr lang="sr-Latn-RS" sz="2400" dirty="0">
              <a:latin typeface="Corbel" pitchFamily="34" charset="0"/>
            </a:endParaRPr>
          </a:p>
          <a:p>
            <a:pPr marL="1336294" lvl="4" indent="-28575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dirty="0">
              <a:latin typeface="Corbel" pitchFamily="34" charset="0"/>
            </a:endParaRPr>
          </a:p>
          <a:p>
            <a:pPr marL="1336294" lvl="4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Tematski blokovi:</a:t>
            </a:r>
            <a:endParaRPr lang="sr-Latn-RS" sz="2400" dirty="0">
              <a:latin typeface="Corbel" pitchFamily="34" charset="0"/>
            </a:endParaRP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bezbednost u saobraćaju</a:t>
            </a: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putovanja</a:t>
            </a: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AMSS</a:t>
            </a: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turistička patrola</a:t>
            </a:r>
          </a:p>
          <a:p>
            <a:pPr marL="1939798" lvl="7" indent="-285750">
              <a:spcBef>
                <a:spcPts val="0"/>
              </a:spcBef>
              <a:buSzPct val="80000"/>
              <a:buFont typeface="Wingdings" pitchFamily="2" charset="2"/>
              <a:buChar char="§"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Varijanta 2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87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14" t="4811" r="17818" b="3774"/>
          <a:stretch/>
        </p:blipFill>
        <p:spPr>
          <a:xfrm>
            <a:off x="5181600" y="82658"/>
            <a:ext cx="6934200" cy="669914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Varijanta 2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614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8600" y="1447800"/>
            <a:ext cx="1272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336294" lvl="4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Predložene programske koncepcije moguće je realizovati po varijantama i fazama unutar njih:</a:t>
            </a:r>
            <a:endParaRPr lang="sr-Latn-RS" sz="2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200" dirty="0">
              <a:latin typeface="Corbel" pitchFamily="34" charset="0"/>
            </a:endParaRPr>
          </a:p>
          <a:p>
            <a:pPr marL="1336294" lvl="4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b="1" dirty="0">
                <a:latin typeface="Corbel" pitchFamily="34" charset="0"/>
              </a:rPr>
              <a:t>varijanta 1</a:t>
            </a:r>
            <a:r>
              <a:rPr lang="vi-VN" sz="2400" dirty="0">
                <a:latin typeface="Corbel" pitchFamily="34" charset="0"/>
              </a:rPr>
              <a:t>  </a:t>
            </a:r>
            <a:r>
              <a:rPr lang="vi-VN" dirty="0">
                <a:latin typeface="Corbel" pitchFamily="34" charset="0"/>
              </a:rPr>
              <a:t>(grafički sadržaji u okviru mozaik forme)</a:t>
            </a:r>
            <a:endParaRPr lang="sr-Latn-RS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000" dirty="0">
              <a:latin typeface="Corbel" pitchFamily="34" charset="0"/>
            </a:endParaRPr>
          </a:p>
          <a:p>
            <a:pPr marL="1738630" lvl="6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prva faza  - samo za teritoriju Srbije</a:t>
            </a:r>
          </a:p>
          <a:p>
            <a:pPr marL="1738630" lvl="6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druga faza – emitovanje za teritoriju BiH, Crne Gore, Hrvatske</a:t>
            </a:r>
            <a:endParaRPr lang="sr-Latn-RS" sz="22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vi-VN" dirty="0">
              <a:latin typeface="Corbel" pitchFamily="34" charset="0"/>
            </a:endParaRPr>
          </a:p>
          <a:p>
            <a:pPr marL="1336294" lvl="4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b="1" dirty="0">
                <a:latin typeface="Corbel" pitchFamily="34" charset="0"/>
              </a:rPr>
              <a:t>varijanta 2</a:t>
            </a:r>
            <a:endParaRPr lang="sr-Latn-RS" sz="2400" b="1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000" b="1" dirty="0">
              <a:latin typeface="Corbel" pitchFamily="34" charset="0"/>
            </a:endParaRPr>
          </a:p>
          <a:p>
            <a:pPr marL="1738630" lvl="6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prva faza </a:t>
            </a:r>
          </a:p>
          <a:p>
            <a:pPr marL="1452880" lvl="6" indent="0">
              <a:spcBef>
                <a:spcPts val="0"/>
              </a:spcBef>
              <a:buSzPct val="80000"/>
              <a:buNone/>
            </a:pPr>
            <a:r>
              <a:rPr lang="sr-Latn-RS" sz="2400" dirty="0">
                <a:latin typeface="Corbel" pitchFamily="34" charset="0"/>
              </a:rPr>
              <a:t>    </a:t>
            </a:r>
            <a:r>
              <a:rPr lang="vi-VN" sz="2400" dirty="0">
                <a:latin typeface="Corbel" pitchFamily="34" charset="0"/>
              </a:rPr>
              <a:t>(nadogradnja varijante 1 dodavanjem tematskih programskih sadržaja - VTR emisija)</a:t>
            </a:r>
          </a:p>
          <a:p>
            <a:pPr marL="1738630" lvl="6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druga faza </a:t>
            </a:r>
          </a:p>
          <a:p>
            <a:pPr marL="1049338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  <a:tabLst>
                <a:tab pos="1257300" algn="l"/>
              </a:tabLst>
            </a:pPr>
            <a:r>
              <a:rPr lang="sr-Latn-RS" sz="2400" dirty="0">
                <a:latin typeface="Corbel" pitchFamily="34" charset="0"/>
              </a:rPr>
              <a:t>	         </a:t>
            </a:r>
            <a:r>
              <a:rPr lang="vi-VN" sz="2400" dirty="0">
                <a:latin typeface="Corbel" pitchFamily="34" charset="0"/>
              </a:rPr>
              <a:t>(nadogradnja prve faze uvođenjem studijskih emisija i živih </a:t>
            </a:r>
            <a:r>
              <a:rPr lang="sr-Latn-RS" sz="2400" dirty="0">
                <a:latin typeface="Corbel" pitchFamily="34" charset="0"/>
              </a:rPr>
              <a:t>u</a:t>
            </a:r>
            <a:r>
              <a:rPr lang="vi-VN" sz="2400" dirty="0">
                <a:latin typeface="Corbel" pitchFamily="34" charset="0"/>
              </a:rPr>
              <a:t>ključenja) </a:t>
            </a:r>
          </a:p>
          <a:p>
            <a:pPr marL="1336294" lvl="4" indent="-28575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dirty="0">
              <a:latin typeface="Corbel" pitchFamily="34" charset="0"/>
            </a:endParaRPr>
          </a:p>
          <a:p>
            <a:pPr marL="1654048" lvl="7" indent="0">
              <a:spcBef>
                <a:spcPts val="0"/>
              </a:spcBef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Faze razvoja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443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5505</TotalTime>
  <Words>412</Words>
  <Application>Microsoft Office PowerPoint</Application>
  <PresentationFormat>Widescreen</PresentationFormat>
  <Paragraphs>893</Paragraphs>
  <Slides>48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5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PROJEKTOVANJE  TV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1531</cp:revision>
  <dcterms:created xsi:type="dcterms:W3CDTF">2006-08-16T00:00:00Z</dcterms:created>
  <dcterms:modified xsi:type="dcterms:W3CDTF">2025-08-08T14:12:21Z</dcterms:modified>
</cp:coreProperties>
</file>